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Anton Italics" charset="1" panose="00000500000000000000"/>
      <p:regular r:id="rId24"/>
    </p:embeddedFont>
    <p:embeddedFont>
      <p:font typeface="Poppins Italics" charset="1" panose="00000500000000000000"/>
      <p:regular r:id="rId25"/>
    </p:embeddedFont>
    <p:embeddedFont>
      <p:font typeface="Anton" charset="1" panose="000005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jpeg" Type="http://schemas.openxmlformats.org/officeDocument/2006/relationships/image"/><Relationship Id="rId7" Target="../media/image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jpeg" Type="http://schemas.openxmlformats.org/officeDocument/2006/relationships/image"/><Relationship Id="rId7" Target="../media/image7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17.jpe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jpeg" Type="http://schemas.openxmlformats.org/officeDocument/2006/relationships/image"/><Relationship Id="rId7" Target="../media/image7.png" Type="http://schemas.openxmlformats.org/officeDocument/2006/relationships/image"/><Relationship Id="rId8" Target="../media/image20.jpe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jpeg" Type="http://schemas.openxmlformats.org/officeDocument/2006/relationships/image"/><Relationship Id="rId8" Target="../media/image23.jpe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8947" y="8580754"/>
            <a:ext cx="7652802" cy="67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 i="true" u="sng">
                <a:solidFill>
                  <a:srgbClr val="EA6E1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By varalaxmi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4735" y="2091732"/>
            <a:ext cx="8085003" cy="529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0"/>
              </a:lnSpc>
              <a:spcBef>
                <a:spcPct val="0"/>
              </a:spcBef>
            </a:pPr>
            <a:r>
              <a:rPr lang="en-US" b="true" sz="9886" i="true" u="sng">
                <a:solidFill>
                  <a:srgbClr val="FFB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Pizza Hut 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9515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55373" y="615504"/>
            <a:ext cx="11367045" cy="9244682"/>
          </a:xfrm>
          <a:custGeom>
            <a:avLst/>
            <a:gdLst/>
            <a:ahLst/>
            <a:cxnLst/>
            <a:rect r="r" b="b" t="t" l="l"/>
            <a:pathLst>
              <a:path h="9244682" w="11367045">
                <a:moveTo>
                  <a:pt x="0" y="0"/>
                </a:moveTo>
                <a:lnTo>
                  <a:pt x="11367046" y="0"/>
                </a:lnTo>
                <a:lnTo>
                  <a:pt x="11367046" y="9244682"/>
                </a:lnTo>
                <a:lnTo>
                  <a:pt x="0" y="924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9" t="0" r="-235" b="-68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1292" y="977392"/>
            <a:ext cx="4934082" cy="155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25"/>
              </a:lnSpc>
              <a:spcBef>
                <a:spcPct val="0"/>
              </a:spcBef>
            </a:pPr>
            <a:r>
              <a:rPr lang="en-US" sz="12005" u="sng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TABLEAU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47" y="4619295"/>
            <a:ext cx="6228262" cy="204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0"/>
              </a:lnSpc>
              <a:spcBef>
                <a:spcPct val="0"/>
              </a:spcBef>
            </a:pPr>
            <a:r>
              <a:rPr lang="en-US" sz="8156">
                <a:solidFill>
                  <a:srgbClr val="C290B4"/>
                </a:solidFill>
                <a:latin typeface="Anton"/>
                <a:ea typeface="Anton"/>
                <a:cs typeface="Anton"/>
                <a:sym typeface="Anton"/>
              </a:rPr>
              <a:t>Each pizza Type Revenue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294916" y="6389499"/>
            <a:ext cx="4647232" cy="3600021"/>
            <a:chOff x="0" y="0"/>
            <a:chExt cx="544358" cy="4216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t="0" r="-8135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5302405">
            <a:off x="-1511499" y="459387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7098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78351" y="2261687"/>
            <a:ext cx="14567135" cy="6996613"/>
          </a:xfrm>
          <a:custGeom>
            <a:avLst/>
            <a:gdLst/>
            <a:ahLst/>
            <a:cxnLst/>
            <a:rect r="r" b="b" t="t" l="l"/>
            <a:pathLst>
              <a:path h="6996613" w="14567135">
                <a:moveTo>
                  <a:pt x="0" y="0"/>
                </a:moveTo>
                <a:lnTo>
                  <a:pt x="14567136" y="0"/>
                </a:lnTo>
                <a:lnTo>
                  <a:pt x="14567136" y="6996613"/>
                </a:lnTo>
                <a:lnTo>
                  <a:pt x="0" y="6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7" t="0" r="-3913" b="-395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34791" y="762858"/>
            <a:ext cx="11180823" cy="68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3"/>
              </a:lnSpc>
              <a:spcBef>
                <a:spcPct val="0"/>
              </a:spcBef>
            </a:pPr>
            <a:r>
              <a:rPr lang="en-US" sz="525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EACH PIZZA TYPE</a:t>
            </a:r>
            <a:r>
              <a:rPr lang="en-US" sz="525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PERCENTAGE CONTRIBUTION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9369" y="9515692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2965" y="305208"/>
            <a:ext cx="4257966" cy="9825988"/>
          </a:xfrm>
          <a:custGeom>
            <a:avLst/>
            <a:gdLst/>
            <a:ahLst/>
            <a:cxnLst/>
            <a:rect r="r" b="b" t="t" l="l"/>
            <a:pathLst>
              <a:path h="9825988" w="4257966">
                <a:moveTo>
                  <a:pt x="0" y="0"/>
                </a:moveTo>
                <a:lnTo>
                  <a:pt x="4257966" y="0"/>
                </a:lnTo>
                <a:lnTo>
                  <a:pt x="4257966" y="9825988"/>
                </a:lnTo>
                <a:lnTo>
                  <a:pt x="0" y="9825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2" r="-785" b="-5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83256" y="3966796"/>
            <a:ext cx="8313497" cy="29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  <a:spcBef>
                <a:spcPct val="0"/>
              </a:spcBef>
            </a:pPr>
            <a:r>
              <a:rPr lang="en-US" sz="787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Top 3 pizzas based on Revenue </a:t>
            </a:r>
          </a:p>
          <a:p>
            <a:pPr algn="l" marL="0" indent="0" lvl="0">
              <a:lnSpc>
                <a:spcPts val="75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3514" y="1361028"/>
            <a:ext cx="3521271" cy="10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8"/>
              </a:lnSpc>
              <a:spcBef>
                <a:spcPct val="0"/>
              </a:spcBef>
            </a:pPr>
            <a:r>
              <a:rPr lang="en-US" sz="816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INSIGHTS</a:t>
            </a:r>
            <a:r>
              <a:rPr lang="en-US" sz="816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75355" y="5143500"/>
            <a:ext cx="5855746" cy="4114800"/>
            <a:chOff x="0" y="0"/>
            <a:chExt cx="685918" cy="4819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5918" cy="481991"/>
            </a:xfrm>
            <a:custGeom>
              <a:avLst/>
              <a:gdLst/>
              <a:ahLst/>
              <a:cxnLst/>
              <a:rect r="r" b="b" t="t" l="l"/>
              <a:pathLst>
                <a:path h="481991" w="685918">
                  <a:moveTo>
                    <a:pt x="30408" y="0"/>
                  </a:moveTo>
                  <a:lnTo>
                    <a:pt x="655510" y="0"/>
                  </a:lnTo>
                  <a:cubicBezTo>
                    <a:pt x="672304" y="0"/>
                    <a:pt x="685918" y="13614"/>
                    <a:pt x="685918" y="30408"/>
                  </a:cubicBezTo>
                  <a:lnTo>
                    <a:pt x="685918" y="451583"/>
                  </a:lnTo>
                  <a:cubicBezTo>
                    <a:pt x="685918" y="459647"/>
                    <a:pt x="682715" y="467382"/>
                    <a:pt x="677012" y="473085"/>
                  </a:cubicBezTo>
                  <a:cubicBezTo>
                    <a:pt x="671309" y="478787"/>
                    <a:pt x="663575" y="481991"/>
                    <a:pt x="655510" y="481991"/>
                  </a:cubicBezTo>
                  <a:lnTo>
                    <a:pt x="30408" y="481991"/>
                  </a:lnTo>
                  <a:cubicBezTo>
                    <a:pt x="22344" y="481991"/>
                    <a:pt x="14609" y="478787"/>
                    <a:pt x="8906" y="473085"/>
                  </a:cubicBezTo>
                  <a:cubicBezTo>
                    <a:pt x="3204" y="467382"/>
                    <a:pt x="0" y="459647"/>
                    <a:pt x="0" y="451583"/>
                  </a:cubicBezTo>
                  <a:lnTo>
                    <a:pt x="0" y="30408"/>
                  </a:lnTo>
                  <a:cubicBezTo>
                    <a:pt x="0" y="22344"/>
                    <a:pt x="3204" y="14609"/>
                    <a:pt x="8906" y="8906"/>
                  </a:cubicBezTo>
                  <a:cubicBezTo>
                    <a:pt x="14609" y="3204"/>
                    <a:pt x="22344" y="0"/>
                    <a:pt x="30408" y="0"/>
                  </a:cubicBezTo>
                  <a:close/>
                </a:path>
              </a:pathLst>
            </a:custGeom>
            <a:blipFill>
              <a:blip r:embed="rId7"/>
              <a:stretch>
                <a:fillRect l="-2735" t="0" r="-2735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94847" y="2675403"/>
            <a:ext cx="1052817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orders is 21,350 and Total Revenue is 817,860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peak hour orders between 12PM-2PM and 5PM-6PM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most popular pizza size is large size pizzas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Remaining pizza sizes are low in revenue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most expensive pizza is Greek pizza XXL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classic pizzas contributed the highest revenue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74509" y="1132430"/>
            <a:ext cx="10674978" cy="108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8424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RECOMMENDATIONS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5750" y="2454733"/>
            <a:ext cx="14082312" cy="618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123" indent="-379561" lvl="1">
              <a:lnSpc>
                <a:spcPts val="4922"/>
              </a:lnSpc>
              <a:buAutoNum type="arabicPeriod" startAt="1"/>
            </a:pPr>
            <a:r>
              <a:rPr lang="en-US" sz="3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increase sales and build a successful pizza business, focus on offering excellent quality.</a:t>
            </a:r>
          </a:p>
          <a:p>
            <a:pPr algn="l" marL="759123" indent="-379561" lvl="1">
              <a:lnSpc>
                <a:spcPts val="4922"/>
              </a:lnSpc>
              <a:buAutoNum type="arabicPeriod" startAt="1"/>
            </a:pPr>
            <a:r>
              <a:rPr lang="en-US" sz="3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creating strong online presence, and leveraging marketing strategies to reach a wider audience.</a:t>
            </a:r>
          </a:p>
          <a:p>
            <a:pPr algn="l" marL="759123" indent="-379561" lvl="1">
              <a:lnSpc>
                <a:spcPts val="4922"/>
              </a:lnSpc>
              <a:buAutoNum type="arabicPeriod" startAt="1"/>
            </a:pPr>
            <a:r>
              <a:rPr lang="en-US" sz="3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 offering customizable pizzas.</a:t>
            </a:r>
          </a:p>
          <a:p>
            <a:pPr algn="l" marL="759123" indent="-379561" lvl="1">
              <a:lnSpc>
                <a:spcPts val="4922"/>
              </a:lnSpc>
              <a:buAutoNum type="arabicPeriod" startAt="1"/>
            </a:pPr>
            <a:r>
              <a:rPr lang="en-US" sz="3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engaging with local community through events and partnerships.</a:t>
            </a:r>
          </a:p>
          <a:p>
            <a:pPr algn="l" marL="759123" indent="-379561" lvl="1">
              <a:lnSpc>
                <a:spcPts val="4922"/>
              </a:lnSpc>
              <a:buAutoNum type="arabicPeriod" startAt="1"/>
            </a:pPr>
            <a:r>
              <a:rPr lang="en-US" sz="3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unique specialty pizzas with interesting ingredients combinations to keep customers coming back. </a:t>
            </a:r>
          </a:p>
          <a:p>
            <a:pPr algn="ctr">
              <a:lnSpc>
                <a:spcPts val="492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84064" y="3678720"/>
            <a:ext cx="15506772" cy="374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02970" y="7512345"/>
            <a:ext cx="8699210" cy="47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PIZZA SALES ANALYSIS PRESENTATION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1749" y="1122903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Mail 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67216" y="1073644"/>
            <a:ext cx="3593895" cy="40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varam1472@gmail.com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4064" y="7325871"/>
            <a:ext cx="6821859" cy="118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9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752131" y="5022734"/>
            <a:ext cx="11785008" cy="11236946"/>
            <a:chOff x="0" y="0"/>
            <a:chExt cx="812800" cy="77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4437" y="3905892"/>
            <a:ext cx="8784232" cy="46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3"/>
              </a:lnSpc>
            </a:pPr>
            <a:r>
              <a:rPr lang="en-US" sz="366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pizza Hut sales analysis project aims to provide a comprehensive understanding of PizzaHut’s sales performance, focusing on identifying key trends, popular products, and areas for improvement.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67378" y="1314450"/>
            <a:ext cx="9036297" cy="166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12"/>
              </a:lnSpc>
              <a:spcBef>
                <a:spcPct val="0"/>
              </a:spcBef>
            </a:pPr>
            <a:r>
              <a:rPr lang="en-US" sz="12825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3204" y="2531128"/>
            <a:ext cx="7288383" cy="6769086"/>
          </a:xfrm>
          <a:custGeom>
            <a:avLst/>
            <a:gdLst/>
            <a:ahLst/>
            <a:cxnLst/>
            <a:rect r="r" b="b" t="t" l="l"/>
            <a:pathLst>
              <a:path h="6769086" w="7288383">
                <a:moveTo>
                  <a:pt x="0" y="0"/>
                </a:moveTo>
                <a:lnTo>
                  <a:pt x="7288383" y="0"/>
                </a:lnTo>
                <a:lnTo>
                  <a:pt x="7288383" y="6769086"/>
                </a:lnTo>
                <a:lnTo>
                  <a:pt x="0" y="6769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477770">
            <a:off x="-1241294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07124" y="2850193"/>
            <a:ext cx="9880876" cy="673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3519" i="true">
                <a:solidFill>
                  <a:srgbClr val="FFFFFF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Identifying and Analyzing trends in pizza Hut’s sales performance over time to determine seasonal fluctuations , peak sales periods and identifying peak order times during the day and week to optimize staffing, kitchen operations and delivery logistics . </a:t>
            </a:r>
          </a:p>
          <a:p>
            <a:pPr algn="l">
              <a:lnSpc>
                <a:spcPts val="5982"/>
              </a:lnSpc>
            </a:pPr>
            <a:r>
              <a:rPr lang="en-US" sz="3519" i="true">
                <a:solidFill>
                  <a:srgbClr val="FFFFFF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develop predictive model to forecast future sales based on historical data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80011" y="872743"/>
            <a:ext cx="8835989" cy="108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2"/>
              </a:lnSpc>
            </a:pPr>
            <a:r>
              <a:rPr lang="en-US" sz="8418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73190" y="-5197104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785" y="2930740"/>
            <a:ext cx="7494726" cy="658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 i="true">
                <a:solidFill>
                  <a:srgbClr val="FFFFFF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Dataset Name: pizza Hut sales Data. This Dataset provides detailed transactional data related to the sales performance of a pizza Hut outlet or multiple branches. this dataset is intended to support business insights, customer behavior analysis and strategic decision making.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4509" y="1132430"/>
            <a:ext cx="10674978" cy="108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8424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DATASET DESCRIPTION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8668511" y="5176211"/>
            <a:ext cx="0" cy="23537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493315" y="5289416"/>
            <a:ext cx="7550153" cy="196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089" i="true">
                <a:solidFill>
                  <a:srgbClr val="FFFFFF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Order ID, Date/time, customer ID, category, Quantity, Price, Menu item, order type, Total sales...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18540" y="3971887"/>
            <a:ext cx="4390173" cy="59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8"/>
              </a:lnSpc>
              <a:spcBef>
                <a:spcPct val="0"/>
              </a:spcBef>
            </a:pPr>
            <a:r>
              <a:rPr lang="en-US" sz="2899" spc="77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5750" y="5518386"/>
            <a:ext cx="3738331" cy="2344782"/>
          </a:xfrm>
          <a:custGeom>
            <a:avLst/>
            <a:gdLst/>
            <a:ahLst/>
            <a:cxnLst/>
            <a:rect r="r" b="b" t="t" l="l"/>
            <a:pathLst>
              <a:path h="2344782" w="3738331">
                <a:moveTo>
                  <a:pt x="0" y="0"/>
                </a:moveTo>
                <a:lnTo>
                  <a:pt x="3738330" y="0"/>
                </a:lnTo>
                <a:lnTo>
                  <a:pt x="3738330" y="2344782"/>
                </a:lnTo>
                <a:lnTo>
                  <a:pt x="0" y="23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119" t="0" r="-14186" b="-4422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69810" y="4990890"/>
            <a:ext cx="4880893" cy="2195068"/>
          </a:xfrm>
          <a:custGeom>
            <a:avLst/>
            <a:gdLst/>
            <a:ahLst/>
            <a:cxnLst/>
            <a:rect r="r" b="b" t="t" l="l"/>
            <a:pathLst>
              <a:path h="2195068" w="4880893">
                <a:moveTo>
                  <a:pt x="0" y="0"/>
                </a:moveTo>
                <a:lnTo>
                  <a:pt x="4880893" y="0"/>
                </a:lnTo>
                <a:lnTo>
                  <a:pt x="4880893" y="2195067"/>
                </a:lnTo>
                <a:lnTo>
                  <a:pt x="0" y="2195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432" t="0" r="-19969" b="-4396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0457" y="4053630"/>
            <a:ext cx="5704890" cy="1874520"/>
          </a:xfrm>
          <a:custGeom>
            <a:avLst/>
            <a:gdLst/>
            <a:ahLst/>
            <a:cxnLst/>
            <a:rect r="r" b="b" t="t" l="l"/>
            <a:pathLst>
              <a:path h="1874520" w="5704890">
                <a:moveTo>
                  <a:pt x="0" y="0"/>
                </a:moveTo>
                <a:lnTo>
                  <a:pt x="5704891" y="0"/>
                </a:lnTo>
                <a:lnTo>
                  <a:pt x="5704891" y="1874519"/>
                </a:lnTo>
                <a:lnTo>
                  <a:pt x="0" y="1874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983" t="0" r="-7675" b="-2336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0485" y="850188"/>
            <a:ext cx="11537805" cy="122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6"/>
              </a:lnSpc>
              <a:spcBef>
                <a:spcPct val="0"/>
              </a:spcBef>
            </a:pPr>
            <a:r>
              <a:rPr lang="en-US" sz="9506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BASIC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1096" y="3724063"/>
            <a:ext cx="3269547" cy="136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8219" indent="-349109" lvl="1">
              <a:lnSpc>
                <a:spcPts val="5497"/>
              </a:lnSpc>
              <a:spcBef>
                <a:spcPct val="0"/>
              </a:spcBef>
              <a:buAutoNum type="arabicPeriod" startAt="1"/>
            </a:pPr>
            <a:r>
              <a:rPr lang="en-US" sz="3233" i="true">
                <a:solidFill>
                  <a:srgbClr val="FFFFFF">
                    <a:alpha val="69804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Total Orders Count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6241" y="3011981"/>
            <a:ext cx="3074190" cy="139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  <a:spcBef>
                <a:spcPct val="0"/>
              </a:spcBef>
            </a:pPr>
            <a:r>
              <a:rPr lang="en-US" sz="3299" i="true">
                <a:solidFill>
                  <a:srgbClr val="FFFFFF">
                    <a:alpha val="69804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2. Total Revenue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9377" y="2197214"/>
            <a:ext cx="4513020" cy="139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4" indent="-356232" lvl="1">
              <a:lnSpc>
                <a:spcPts val="5609"/>
              </a:lnSpc>
              <a:spcBef>
                <a:spcPct val="0"/>
              </a:spcBef>
              <a:buAutoNum type="arabicPeriod" startAt="1"/>
            </a:pPr>
            <a:r>
              <a:rPr lang="en-US" sz="3299" i="true">
                <a:solidFill>
                  <a:srgbClr val="FFFFFF">
                    <a:alpha val="69804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Most expensive pizza size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12039" y="7804180"/>
            <a:ext cx="2908239" cy="29082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9397" y="342493"/>
            <a:ext cx="10166298" cy="123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21"/>
              </a:lnSpc>
              <a:spcBef>
                <a:spcPct val="0"/>
              </a:spcBef>
            </a:pPr>
            <a:r>
              <a:rPr lang="en-US" sz="9606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TOP 5 POPULAR PIZZAS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0788" y="1963504"/>
            <a:ext cx="10182225" cy="3927430"/>
          </a:xfrm>
          <a:custGeom>
            <a:avLst/>
            <a:gdLst/>
            <a:ahLst/>
            <a:cxnLst/>
            <a:rect r="r" b="b" t="t" l="l"/>
            <a:pathLst>
              <a:path h="3927430" w="10182225">
                <a:moveTo>
                  <a:pt x="0" y="0"/>
                </a:moveTo>
                <a:lnTo>
                  <a:pt x="10182224" y="0"/>
                </a:lnTo>
                <a:lnTo>
                  <a:pt x="10182224" y="3927430"/>
                </a:lnTo>
                <a:lnTo>
                  <a:pt x="0" y="3927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8829" y="5957790"/>
            <a:ext cx="7438347" cy="4049714"/>
          </a:xfrm>
          <a:custGeom>
            <a:avLst/>
            <a:gdLst/>
            <a:ahLst/>
            <a:cxnLst/>
            <a:rect r="r" b="b" t="t" l="l"/>
            <a:pathLst>
              <a:path h="4049714" w="7438347">
                <a:moveTo>
                  <a:pt x="0" y="0"/>
                </a:moveTo>
                <a:lnTo>
                  <a:pt x="7438347" y="0"/>
                </a:lnTo>
                <a:lnTo>
                  <a:pt x="7438347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416" t="-2122" r="-7035" b="-1675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92409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4735" y="-149421"/>
            <a:ext cx="7181328" cy="2658947"/>
            <a:chOff x="0" y="0"/>
            <a:chExt cx="900074" cy="333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0074" cy="333260"/>
            </a:xfrm>
            <a:custGeom>
              <a:avLst/>
              <a:gdLst/>
              <a:ahLst/>
              <a:cxnLst/>
              <a:rect r="r" b="b" t="t" l="l"/>
              <a:pathLst>
                <a:path h="333260" w="900074">
                  <a:moveTo>
                    <a:pt x="450037" y="0"/>
                  </a:moveTo>
                  <a:cubicBezTo>
                    <a:pt x="201488" y="0"/>
                    <a:pt x="0" y="74603"/>
                    <a:pt x="0" y="166630"/>
                  </a:cubicBezTo>
                  <a:cubicBezTo>
                    <a:pt x="0" y="258657"/>
                    <a:pt x="201488" y="333260"/>
                    <a:pt x="450037" y="333260"/>
                  </a:cubicBezTo>
                  <a:cubicBezTo>
                    <a:pt x="698586" y="333260"/>
                    <a:pt x="900074" y="258657"/>
                    <a:pt x="900074" y="166630"/>
                  </a:cubicBezTo>
                  <a:cubicBezTo>
                    <a:pt x="900074" y="74603"/>
                    <a:pt x="698586" y="0"/>
                    <a:pt x="4500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84382" y="-111632"/>
              <a:ext cx="731310" cy="41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 i="true">
                  <a:solidFill>
                    <a:srgbClr val="FFB000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Top 3 pizzas based on Revenue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43679" y="2508651"/>
            <a:ext cx="7742439" cy="6424166"/>
            <a:chOff x="0" y="0"/>
            <a:chExt cx="906918" cy="752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6918" cy="752501"/>
            </a:xfrm>
            <a:custGeom>
              <a:avLst/>
              <a:gdLst/>
              <a:ahLst/>
              <a:cxnLst/>
              <a:rect r="r" b="b" t="t" l="l"/>
              <a:pathLst>
                <a:path h="752501" w="906918">
                  <a:moveTo>
                    <a:pt x="22998" y="0"/>
                  </a:moveTo>
                  <a:lnTo>
                    <a:pt x="883919" y="0"/>
                  </a:lnTo>
                  <a:cubicBezTo>
                    <a:pt x="896621" y="0"/>
                    <a:pt x="906918" y="10297"/>
                    <a:pt x="906918" y="22998"/>
                  </a:cubicBezTo>
                  <a:lnTo>
                    <a:pt x="906918" y="729502"/>
                  </a:lnTo>
                  <a:cubicBezTo>
                    <a:pt x="906918" y="742204"/>
                    <a:pt x="896621" y="752501"/>
                    <a:pt x="883919" y="752501"/>
                  </a:cubicBezTo>
                  <a:lnTo>
                    <a:pt x="22998" y="752501"/>
                  </a:lnTo>
                  <a:cubicBezTo>
                    <a:pt x="16899" y="752501"/>
                    <a:pt x="11049" y="750078"/>
                    <a:pt x="6736" y="745765"/>
                  </a:cubicBezTo>
                  <a:cubicBezTo>
                    <a:pt x="2423" y="741452"/>
                    <a:pt x="0" y="735602"/>
                    <a:pt x="0" y="729502"/>
                  </a:cubicBezTo>
                  <a:lnTo>
                    <a:pt x="0" y="22998"/>
                  </a:lnTo>
                  <a:cubicBezTo>
                    <a:pt x="0" y="10297"/>
                    <a:pt x="10297" y="0"/>
                    <a:pt x="2299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260" r="0" b="-102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108928" y="6504882"/>
            <a:ext cx="6150372" cy="2752415"/>
          </a:xfrm>
          <a:custGeom>
            <a:avLst/>
            <a:gdLst/>
            <a:ahLst/>
            <a:cxnLst/>
            <a:rect r="r" b="b" t="t" l="l"/>
            <a:pathLst>
              <a:path h="2752415" w="6150372">
                <a:moveTo>
                  <a:pt x="0" y="0"/>
                </a:moveTo>
                <a:lnTo>
                  <a:pt x="6150372" y="0"/>
                </a:lnTo>
                <a:lnTo>
                  <a:pt x="6150372" y="2752415"/>
                </a:lnTo>
                <a:lnTo>
                  <a:pt x="0" y="2752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24" t="0" r="-4024" b="-611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17089" y="202566"/>
            <a:ext cx="6774106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45748" y="894632"/>
            <a:ext cx="8175764" cy="512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order_details.pizza_id, sum(order_details.Quantity*pizzas.price) as 'Total_revenue'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order_details join pizzas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order_details.pizza_id = pizzas.pizza_id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by order_details.pizza_id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by Total_revenue desc</a:t>
            </a:r>
          </a:p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 3;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5748" y="6206609"/>
            <a:ext cx="6774106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4735" y="5658279"/>
            <a:ext cx="4647232" cy="3600021"/>
            <a:chOff x="0" y="0"/>
            <a:chExt cx="544358" cy="4216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354" t="0" r="-8354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5302405">
            <a:off x="-1609206" y="73931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11401" y="5658279"/>
            <a:ext cx="4647232" cy="3600021"/>
            <a:chOff x="0" y="0"/>
            <a:chExt cx="544358" cy="421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358" cy="421692"/>
            </a:xfrm>
            <a:custGeom>
              <a:avLst/>
              <a:gdLst/>
              <a:ahLst/>
              <a:cxnLst/>
              <a:rect r="r" b="b" t="t" l="l"/>
              <a:pathLst>
                <a:path h="421692" w="544358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8"/>
              <a:stretch>
                <a:fillRect l="-7810" t="0" r="-7810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24000">
            <a:off x="1431633" y="1375251"/>
            <a:ext cx="12771060" cy="4032324"/>
          </a:xfrm>
          <a:custGeom>
            <a:avLst/>
            <a:gdLst/>
            <a:ahLst/>
            <a:cxnLst/>
            <a:rect r="r" b="b" t="t" l="l"/>
            <a:pathLst>
              <a:path h="4032324" w="12771060">
                <a:moveTo>
                  <a:pt x="27530" y="0"/>
                </a:moveTo>
                <a:lnTo>
                  <a:pt x="12771060" y="88968"/>
                </a:lnTo>
                <a:lnTo>
                  <a:pt x="12743529" y="4032323"/>
                </a:lnTo>
                <a:lnTo>
                  <a:pt x="0" y="3943355"/>
                </a:lnTo>
                <a:lnTo>
                  <a:pt x="27530" y="0"/>
                </a:lnTo>
                <a:close/>
              </a:path>
            </a:pathLst>
          </a:custGeom>
          <a:blipFill>
            <a:blip r:embed="rId9"/>
            <a:stretch>
              <a:fillRect l="0" t="0" r="-794" b="-410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2111" y="6263518"/>
            <a:ext cx="7128555" cy="2480432"/>
          </a:xfrm>
          <a:custGeom>
            <a:avLst/>
            <a:gdLst/>
            <a:ahLst/>
            <a:cxnLst/>
            <a:rect r="r" b="b" t="t" l="l"/>
            <a:pathLst>
              <a:path h="2480432" w="7128555">
                <a:moveTo>
                  <a:pt x="0" y="0"/>
                </a:moveTo>
                <a:lnTo>
                  <a:pt x="7128554" y="0"/>
                </a:lnTo>
                <a:lnTo>
                  <a:pt x="7128554" y="2480432"/>
                </a:lnTo>
                <a:lnTo>
                  <a:pt x="0" y="2480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42" t="0" r="-34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1840" y="318124"/>
            <a:ext cx="13515242" cy="84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6500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CUMMULATIVE</a:t>
            </a:r>
            <a:r>
              <a:rPr lang="en-US" sz="6500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 REVENUE OVER 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78011" y="6829171"/>
            <a:ext cx="2908239" cy="29082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4906" t="0" r="-24906" b="0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907330" y="2497977"/>
            <a:ext cx="2908239" cy="29082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76279" t="-10513" r="-9960" b="-13568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1967700"/>
            <a:ext cx="12043637" cy="4336858"/>
          </a:xfrm>
          <a:custGeom>
            <a:avLst/>
            <a:gdLst/>
            <a:ahLst/>
            <a:cxnLst/>
            <a:rect r="r" b="b" t="t" l="l"/>
            <a:pathLst>
              <a:path h="4336858" w="12043637">
                <a:moveTo>
                  <a:pt x="0" y="0"/>
                </a:moveTo>
                <a:lnTo>
                  <a:pt x="12043637" y="0"/>
                </a:lnTo>
                <a:lnTo>
                  <a:pt x="12043637" y="4336858"/>
                </a:lnTo>
                <a:lnTo>
                  <a:pt x="0" y="4336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740" r="-855" b="-374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49461" y="6422548"/>
            <a:ext cx="9272957" cy="3721485"/>
          </a:xfrm>
          <a:custGeom>
            <a:avLst/>
            <a:gdLst/>
            <a:ahLst/>
            <a:cxnLst/>
            <a:rect r="r" b="b" t="t" l="l"/>
            <a:pathLst>
              <a:path h="3721485" w="9272957">
                <a:moveTo>
                  <a:pt x="0" y="0"/>
                </a:moveTo>
                <a:lnTo>
                  <a:pt x="9272958" y="0"/>
                </a:lnTo>
                <a:lnTo>
                  <a:pt x="9272958" y="3721486"/>
                </a:lnTo>
                <a:lnTo>
                  <a:pt x="0" y="3721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5243" y="787710"/>
            <a:ext cx="12123512" cy="85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8"/>
              </a:lnSpc>
              <a:spcBef>
                <a:spcPct val="0"/>
              </a:spcBef>
            </a:pPr>
            <a:r>
              <a:rPr lang="en-US" sz="6706" i="true">
                <a:solidFill>
                  <a:srgbClr val="FFB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Revenue contribution by pizza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DAGk_7cuddU</dc:identifier>
  <dcterms:modified xsi:type="dcterms:W3CDTF">2011-08-01T06:04:30Z</dcterms:modified>
  <cp:revision>1</cp:revision>
  <dc:title>Brown Yellow Modern Bold Pizza Restaurant Presentation</dc:title>
</cp:coreProperties>
</file>